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6"/>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ype="http://schemas.openxmlformats.org/officeDocument/2006/relationships/presProps" Target="presProps.xml"/>  <Relationship Id="rId13" Type="http://schemas.openxmlformats.org/officeDocument/2006/relationships/viewProps" Target="viewProps.xml"/>  <Relationship Id="rId14" Type="http://schemas.openxmlformats.org/officeDocument/2006/relationships/theme" Target="theme/theme1.xml"/>  <Relationship Id="rId15" Type="http://schemas.openxmlformats.org/officeDocument/2006/relationships/tableStyles" Target="tableStyles.xml"/>  <Relationship Id="rId16"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25.png" Type="http://schemas.openxmlformats.org/officeDocument/2006/relationships/image"/><Relationship Id="rId2" Target="../media/image26.sv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slideLayouts/slideLayout1.xml" Type="http://schemas.openxmlformats.org/officeDocument/2006/relationships/slideLayout"/><Relationship Id="rId24" Target="../notesSlides/notesSlide10.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slideLayouts/slideLayout1.xml" Type="http://schemas.openxmlformats.org/officeDocument/2006/relationships/slideLayout"/><Relationship Id="rId8"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8.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9.png" Type="http://schemas.openxmlformats.org/officeDocument/2006/relationships/image"/><Relationship Id="rId2" Target="../media/image10.sv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slideLayouts/slideLayout1.xml" Type="http://schemas.openxmlformats.org/officeDocument/2006/relationships/slideLayout"/><Relationship Id="rId10"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17.png" Type="http://schemas.openxmlformats.org/officeDocument/2006/relationships/image"/><Relationship Id="rId2" Target="../media/image18.sv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slideLayouts/slideLayout1.xml" Type="http://schemas.openxmlformats.org/officeDocument/2006/relationships/slideLayout"/><Relationship Id="rId10"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6094476" y="294110"/>
            <a:ext cx="4308777" cy="5232084"/>
          </a:xfrm>
          <a:prstGeom prst="rect">
            <a:avLst/>
          </a:prstGeom>
          <a:noFill/>
        </p:spPr>
        <p:txBody>
          <a:bodyPr wrap="square" rtlCol="0" anchor="t" bIns="0" lIns="0" rIns="0" tIns="0"/>
          <a:lstStyle/>
          <a:p>
            <a:pPr algn="l">
              <a:lnSpc>
                <a:spcPts val="6868"/>
              </a:lnSpc>
              <a:buNone/>
            </a:pPr>
            <a:r>
              <a:rPr lang="en-US" sz="5451" dirty="0" smtClean="0">
                <a:solidFill>
                  <a:srgbClr val="ffffff"/>
                </a:solidFill>
                <a:latin typeface="Montserrat" pitchFamily="34" charset="0"/>
                <a:ea typeface="Montserrat" pitchFamily="34" charset="-122"/>
                <a:cs typeface="Montserrat" pitchFamily="34" charset="-120"/>
              </a:rPr>
              <a:t>Predicting Diabetes Probability using Machine Learning</a:t>
            </a:r>
            <a:endParaRPr lang="en-US" dirty="0"/>
          </a:p>
        </p:txBody>
      </p:sp>
      <p:sp>
        <p:nvSpPr>
          <p:cNvPr id="3" name="Object 2"/>
          <p:cNvSpPr/>
          <p:nvPr/>
        </p:nvSpPr>
        <p:spPr>
          <a:xfrm>
            <a:off x="6094476" y="5620825"/>
            <a:ext cx="5824034" cy="820731"/>
          </a:xfrm>
          <a:prstGeom prst="rect">
            <a:avLst/>
          </a:prstGeom>
          <a:noFill/>
        </p:spPr>
        <p:txBody>
          <a:bodyPr wrap="square" rtlCol="0" anchor="t" bIns="0" lIns="0" rIns="0" tIns="0"/>
          <a:lstStyle/>
          <a:p>
            <a:pPr algn="l">
              <a:lnSpc>
                <a:spcPts val="2155"/>
              </a:lnSpc>
              <a:spcBef>
                <a:spcPts val="731"/>
              </a:spcBef>
              <a:buNone/>
            </a:pPr>
            <a:r>
              <a:rPr lang="en-US" sz="1539" dirty="0" smtClean="0">
                <a:solidFill>
                  <a:srgbClr val="ffffff">
                    <a:alpha val="90000"/>
                  </a:srgbClr>
                </a:solidFill>
                <a:latin typeface="Montserrat" pitchFamily="34" charset="0"/>
                <a:ea typeface="Montserrat" pitchFamily="34" charset="-122"/>
                <a:cs typeface="Montserrat" pitchFamily="34" charset="-120"/>
              </a:rPr>
              <a:t>Using machine learning techniques to forecast the likelihood of individuals developing diabetes based on various factors.</a:t>
            </a:r>
            <a:endParaRPr lang="en-US" dirty="0"/>
          </a:p>
        </p:txBody>
      </p:sp>
      <p:pic>
        <p:nvPicPr>
          <p:cNvPr id="4" name="Object 3" descr="">    </p:cNvPr>
          <p:cNvPicPr>
            <a:picLocks noChangeAspect="1"/>
          </p:cNvPicPr>
          <p:nvPr/>
        </p:nvPicPr>
        <p:blipFill>
          <a:blip r:embed="rId1"/>
          <a:srcRect l="0" r="0" t="1993" b="1993"/>
          <a:stretch/>
        </p:blipFill>
        <p:spPr>
          <a:xfrm>
            <a:off x="0" y="0"/>
            <a:ext cx="5713571" cy="6856286"/>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Future Considerations</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23" y="3942364"/>
            <a:ext cx="12207997" cy="38090"/>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571" y="1590277"/>
            <a:ext cx="9523" cy="2361609"/>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2435" y="3894751"/>
            <a:ext cx="114271" cy="114271"/>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9237" y="3951887"/>
            <a:ext cx="9523" cy="209498"/>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62101" y="3894751"/>
            <a:ext cx="114271" cy="114271"/>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28808" y="1897096"/>
            <a:ext cx="9523" cy="2056886"/>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71672" y="3894751"/>
            <a:ext cx="114271" cy="114271"/>
          </a:xfrm>
          <a:prstGeom prst="rect">
            <a:avLst/>
          </a:prstGeom>
        </p:spPr>
      </p:pic>
      <p:pic>
        <p:nvPicPr>
          <p:cNvPr id="10" name="Object 9"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38378" y="3930175"/>
            <a:ext cx="9523" cy="28568"/>
          </a:xfrm>
          <a:prstGeom prst="rect">
            <a:avLst/>
          </a:prstGeom>
        </p:spPr>
      </p:pic>
      <p:pic>
        <p:nvPicPr>
          <p:cNvPr id="11" name="Object 10" descr="">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81243" y="3894751"/>
            <a:ext cx="114271" cy="114271"/>
          </a:xfrm>
          <a:prstGeom prst="rect">
            <a:avLst/>
          </a:prstGeom>
        </p:spPr>
      </p:pic>
      <p:pic>
        <p:nvPicPr>
          <p:cNvPr id="12" name="Object 11" descr="">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548045" y="1687598"/>
            <a:ext cx="9523" cy="2266383"/>
          </a:xfrm>
          <a:prstGeom prst="rect">
            <a:avLst/>
          </a:prstGeom>
        </p:spPr>
      </p:pic>
      <p:pic>
        <p:nvPicPr>
          <p:cNvPr id="13" name="Object 12" descr="">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90908" y="3894751"/>
            <a:ext cx="114271" cy="114271"/>
          </a:xfrm>
          <a:prstGeom prst="rect">
            <a:avLst/>
          </a:prstGeom>
        </p:spPr>
      </p:pic>
      <p:sp>
        <p:nvSpPr>
          <p:cNvPr id="14" name="Object 13"/>
          <p:cNvSpPr/>
          <p:nvPr/>
        </p:nvSpPr>
        <p:spPr>
          <a:xfrm>
            <a:off x="1842924" y="1456961"/>
            <a:ext cx="133317" cy="133317"/>
          </a:xfrm>
          <a:prstGeom prst="ellipse">
            <a:avLst/>
          </a:prstGeom>
          <a:solidFill>
            <a:srgbClr val="62a8bb"/>
          </a:solidFill>
        </p:spPr>
      </p:sp>
      <p:sp>
        <p:nvSpPr>
          <p:cNvPr id="15" name="Object 14"/>
          <p:cNvSpPr/>
          <p:nvPr/>
        </p:nvSpPr>
        <p:spPr>
          <a:xfrm>
            <a:off x="2071487" y="1410328"/>
            <a:ext cx="1906428" cy="921313"/>
          </a:xfrm>
          <a:prstGeom prst="rect">
            <a:avLst/>
          </a:prstGeom>
          <a:noFill/>
        </p:spPr>
        <p:txBody>
          <a:bodyPr wrap="square" rtlCol="0" anchor="t" bIns="0" lIns="0" rIns="0" tIns="0"/>
          <a:lstStyle/>
          <a:p>
            <a:pPr algn="l">
              <a:lnSpc>
                <a:spcPts val="1814"/>
              </a:lnSpc>
              <a:buNone/>
            </a:pPr>
            <a:r>
              <a:rPr lang="en-US" sz="1440" dirty="0" smtClean="0">
                <a:solidFill>
                  <a:srgbClr val="2a2921"/>
                </a:solidFill>
                <a:latin typeface="Montserrat" pitchFamily="34" charset="0"/>
                <a:ea typeface="Montserrat" pitchFamily="34" charset="-122"/>
                <a:cs typeface="Montserrat" pitchFamily="34" charset="-120"/>
              </a:rPr>
              <a:t>Explore Natural Language Processing (NLP) techniques</a:t>
            </a:r>
            <a:endParaRPr lang="en-US" dirty="0"/>
          </a:p>
        </p:txBody>
      </p:sp>
      <p:sp>
        <p:nvSpPr>
          <p:cNvPr id="16" name="Object 15"/>
          <p:cNvSpPr/>
          <p:nvPr/>
        </p:nvSpPr>
        <p:spPr>
          <a:xfrm>
            <a:off x="2071487" y="2417245"/>
            <a:ext cx="1906428" cy="1279602"/>
          </a:xfrm>
          <a:prstGeom prst="rect">
            <a:avLst/>
          </a:prstGeom>
          <a:noFill/>
        </p:spPr>
        <p:txBody>
          <a:bodyPr wrap="square" rtlCol="0" anchor="t" bIns="0" lIns="0" rIns="0" tIns="0"/>
          <a:lstStyle/>
          <a:p>
            <a:pPr algn="l">
              <a:lnSpc>
                <a:spcPts val="1680"/>
              </a:lnSpc>
              <a:spcBef>
                <a:spcPts val="661"/>
              </a:spcBef>
              <a:buNone/>
            </a:pPr>
            <a:r>
              <a:rPr lang="en-US" sz="1200" dirty="0" smtClean="0">
                <a:solidFill>
                  <a:srgbClr val="5a5a4c"/>
                </a:solidFill>
                <a:latin typeface="Montserrat" pitchFamily="34" charset="0"/>
                <a:ea typeface="Montserrat" pitchFamily="34" charset="-122"/>
                <a:cs typeface="Montserrat" pitchFamily="34" charset="-120"/>
              </a:rPr>
              <a:t>Investigate the use of NLP to extract insights from unstructured data sources, such as customer reviews or social media posts.</a:t>
            </a:r>
            <a:endParaRPr lang="en-US" dirty="0"/>
          </a:p>
        </p:txBody>
      </p:sp>
      <p:sp>
        <p:nvSpPr>
          <p:cNvPr id="17" name="Object 16"/>
          <p:cNvSpPr/>
          <p:nvPr/>
        </p:nvSpPr>
        <p:spPr>
          <a:xfrm>
            <a:off x="3752507" y="4158706"/>
            <a:ext cx="133317" cy="133317"/>
          </a:xfrm>
          <a:prstGeom prst="ellipse">
            <a:avLst/>
          </a:prstGeom>
          <a:solidFill>
            <a:srgbClr val="62a8bb"/>
          </a:solidFill>
        </p:spPr>
      </p:sp>
      <p:sp>
        <p:nvSpPr>
          <p:cNvPr id="18" name="Object 17"/>
          <p:cNvSpPr/>
          <p:nvPr/>
        </p:nvSpPr>
        <p:spPr>
          <a:xfrm>
            <a:off x="3981089" y="4112085"/>
            <a:ext cx="1770255" cy="460657"/>
          </a:xfrm>
          <a:prstGeom prst="rect">
            <a:avLst/>
          </a:prstGeom>
          <a:noFill/>
        </p:spPr>
        <p:txBody>
          <a:bodyPr wrap="square" rtlCol="0" anchor="t" bIns="0" lIns="0" rIns="0" tIns="0"/>
          <a:lstStyle/>
          <a:p>
            <a:pPr algn="l">
              <a:lnSpc>
                <a:spcPts val="1814"/>
              </a:lnSpc>
              <a:buNone/>
            </a:pPr>
            <a:r>
              <a:rPr lang="en-US" sz="1440" dirty="0" smtClean="0">
                <a:solidFill>
                  <a:srgbClr val="2a2921"/>
                </a:solidFill>
                <a:latin typeface="Montserrat" pitchFamily="34" charset="0"/>
                <a:ea typeface="Montserrat" pitchFamily="34" charset="-122"/>
                <a:cs typeface="Montserrat" pitchFamily="34" charset="-120"/>
              </a:rPr>
              <a:t>Integrate Geospatial Data</a:t>
            </a:r>
            <a:endParaRPr lang="en-US" dirty="0"/>
          </a:p>
        </p:txBody>
      </p:sp>
      <p:sp>
        <p:nvSpPr>
          <p:cNvPr id="19" name="Object 18"/>
          <p:cNvSpPr/>
          <p:nvPr/>
        </p:nvSpPr>
        <p:spPr>
          <a:xfrm>
            <a:off x="3981089" y="4658346"/>
            <a:ext cx="1770255" cy="1706136"/>
          </a:xfrm>
          <a:prstGeom prst="rect">
            <a:avLst/>
          </a:prstGeom>
          <a:noFill/>
        </p:spPr>
        <p:txBody>
          <a:bodyPr wrap="square" rtlCol="0" anchor="t" bIns="0" lIns="0" rIns="0" tIns="0"/>
          <a:lstStyle/>
          <a:p>
            <a:pPr algn="l">
              <a:lnSpc>
                <a:spcPts val="1680"/>
              </a:lnSpc>
              <a:spcBef>
                <a:spcPts val="661"/>
              </a:spcBef>
              <a:buNone/>
            </a:pPr>
            <a:r>
              <a:rPr lang="en-US" sz="1200" dirty="0" smtClean="0">
                <a:solidFill>
                  <a:srgbClr val="5a5a4c"/>
                </a:solidFill>
                <a:latin typeface="Montserrat" pitchFamily="34" charset="0"/>
                <a:ea typeface="Montserrat" pitchFamily="34" charset="-122"/>
                <a:cs typeface="Montserrat" pitchFamily="34" charset="-120"/>
              </a:rPr>
              <a:t>Incorporate location-based data, such as GPS or satellite imagery, to enhance the model's understanding of spatial relationships and patterns.</a:t>
            </a:r>
            <a:endParaRPr lang="en-US" dirty="0"/>
          </a:p>
        </p:txBody>
      </p:sp>
      <p:sp>
        <p:nvSpPr>
          <p:cNvPr id="20" name="Object 19"/>
          <p:cNvSpPr/>
          <p:nvPr/>
        </p:nvSpPr>
        <p:spPr>
          <a:xfrm>
            <a:off x="5662090" y="1763767"/>
            <a:ext cx="133317" cy="133317"/>
          </a:xfrm>
          <a:prstGeom prst="ellipse">
            <a:avLst/>
          </a:prstGeom>
          <a:solidFill>
            <a:srgbClr val="62a8bb"/>
          </a:solidFill>
        </p:spPr>
      </p:sp>
      <p:sp>
        <p:nvSpPr>
          <p:cNvPr id="21" name="Object 20"/>
          <p:cNvSpPr/>
          <p:nvPr/>
        </p:nvSpPr>
        <p:spPr>
          <a:xfrm>
            <a:off x="5890692" y="1717146"/>
            <a:ext cx="1948328" cy="460657"/>
          </a:xfrm>
          <a:prstGeom prst="rect">
            <a:avLst/>
          </a:prstGeom>
          <a:noFill/>
        </p:spPr>
        <p:txBody>
          <a:bodyPr wrap="square" rtlCol="0" anchor="t" bIns="0" lIns="0" rIns="0" tIns="0"/>
          <a:lstStyle/>
          <a:p>
            <a:pPr algn="l">
              <a:lnSpc>
                <a:spcPts val="1814"/>
              </a:lnSpc>
              <a:buNone/>
            </a:pPr>
            <a:r>
              <a:rPr lang="en-US" sz="1440" dirty="0" smtClean="0">
                <a:solidFill>
                  <a:srgbClr val="2a2921"/>
                </a:solidFill>
                <a:latin typeface="Montserrat" pitchFamily="34" charset="0"/>
                <a:ea typeface="Montserrat" pitchFamily="34" charset="-122"/>
                <a:cs typeface="Montserrat" pitchFamily="34" charset="-120"/>
              </a:rPr>
              <a:t>Experiment with Transfer Learning</a:t>
            </a:r>
            <a:endParaRPr lang="en-US" dirty="0"/>
          </a:p>
        </p:txBody>
      </p:sp>
      <p:sp>
        <p:nvSpPr>
          <p:cNvPr id="22" name="Object 21"/>
          <p:cNvSpPr/>
          <p:nvPr/>
        </p:nvSpPr>
        <p:spPr>
          <a:xfrm>
            <a:off x="5890692" y="2263407"/>
            <a:ext cx="1948328" cy="1492869"/>
          </a:xfrm>
          <a:prstGeom prst="rect">
            <a:avLst/>
          </a:prstGeom>
          <a:noFill/>
        </p:spPr>
        <p:txBody>
          <a:bodyPr wrap="square" rtlCol="0" anchor="t" bIns="0" lIns="0" rIns="0" tIns="0"/>
          <a:lstStyle/>
          <a:p>
            <a:pPr algn="l">
              <a:lnSpc>
                <a:spcPts val="1680"/>
              </a:lnSpc>
              <a:spcBef>
                <a:spcPts val="661"/>
              </a:spcBef>
              <a:buNone/>
            </a:pPr>
            <a:r>
              <a:rPr lang="en-US" sz="1200" dirty="0" smtClean="0">
                <a:solidFill>
                  <a:srgbClr val="5a5a4c"/>
                </a:solidFill>
                <a:latin typeface="Montserrat" pitchFamily="34" charset="0"/>
                <a:ea typeface="Montserrat" pitchFamily="34" charset="-122"/>
                <a:cs typeface="Montserrat" pitchFamily="34" charset="-120"/>
              </a:rPr>
              <a:t>Leverage pre-trained models and transfer learning approaches to accelerate model development and improve performance on specific tasks.</a:t>
            </a:r>
            <a:endParaRPr lang="en-US" dirty="0"/>
          </a:p>
        </p:txBody>
      </p:sp>
      <p:sp>
        <p:nvSpPr>
          <p:cNvPr id="23" name="Object 22"/>
          <p:cNvSpPr/>
          <p:nvPr/>
        </p:nvSpPr>
        <p:spPr>
          <a:xfrm>
            <a:off x="7571672" y="3930164"/>
            <a:ext cx="133317" cy="133316"/>
          </a:xfrm>
          <a:prstGeom prst="ellipse">
            <a:avLst/>
          </a:prstGeom>
          <a:solidFill>
            <a:srgbClr val="62a8bb"/>
          </a:solidFill>
        </p:spPr>
      </p:sp>
      <p:sp>
        <p:nvSpPr>
          <p:cNvPr id="24" name="Object 23"/>
          <p:cNvSpPr/>
          <p:nvPr/>
        </p:nvSpPr>
        <p:spPr>
          <a:xfrm>
            <a:off x="7800294" y="3883542"/>
            <a:ext cx="1990227" cy="690985"/>
          </a:xfrm>
          <a:prstGeom prst="rect">
            <a:avLst/>
          </a:prstGeom>
          <a:noFill/>
        </p:spPr>
        <p:txBody>
          <a:bodyPr wrap="square" rtlCol="0" anchor="t" bIns="0" lIns="0" rIns="0" tIns="0"/>
          <a:lstStyle/>
          <a:p>
            <a:pPr algn="l">
              <a:lnSpc>
                <a:spcPts val="1814"/>
              </a:lnSpc>
              <a:buNone/>
            </a:pPr>
            <a:r>
              <a:rPr lang="en-US" sz="1440" dirty="0" smtClean="0">
                <a:solidFill>
                  <a:srgbClr val="2a2921"/>
                </a:solidFill>
                <a:latin typeface="Montserrat" pitchFamily="34" charset="0"/>
                <a:ea typeface="Montserrat" pitchFamily="34" charset="-122"/>
                <a:cs typeface="Montserrat" pitchFamily="34" charset="-120"/>
              </a:rPr>
              <a:t>Enhance Multimodal Modeling</a:t>
            </a:r>
            <a:endParaRPr lang="en-US" dirty="0"/>
          </a:p>
        </p:txBody>
      </p:sp>
      <p:sp>
        <p:nvSpPr>
          <p:cNvPr id="25" name="Object 24"/>
          <p:cNvSpPr/>
          <p:nvPr/>
        </p:nvSpPr>
        <p:spPr>
          <a:xfrm>
            <a:off x="7800294" y="4660132"/>
            <a:ext cx="1990227" cy="1706136"/>
          </a:xfrm>
          <a:prstGeom prst="rect">
            <a:avLst/>
          </a:prstGeom>
          <a:noFill/>
        </p:spPr>
        <p:txBody>
          <a:bodyPr wrap="square" rtlCol="0" anchor="t" bIns="0" lIns="0" rIns="0" tIns="0"/>
          <a:lstStyle/>
          <a:p>
            <a:pPr algn="l">
              <a:lnSpc>
                <a:spcPts val="1680"/>
              </a:lnSpc>
              <a:spcBef>
                <a:spcPts val="661"/>
              </a:spcBef>
              <a:buNone/>
            </a:pPr>
            <a:r>
              <a:rPr lang="en-US" sz="1200" dirty="0" smtClean="0">
                <a:solidFill>
                  <a:srgbClr val="5a5a4c"/>
                </a:solidFill>
                <a:latin typeface="Montserrat" pitchFamily="34" charset="0"/>
                <a:ea typeface="Montserrat" pitchFamily="34" charset="-122"/>
                <a:cs typeface="Montserrat" pitchFamily="34" charset="-120"/>
              </a:rPr>
              <a:t>Explore the integration of various data modalities, such as images, audio, and text, to gain a more comprehensive understanding of the problem domain.</a:t>
            </a:r>
            <a:endParaRPr lang="en-US" dirty="0"/>
          </a:p>
        </p:txBody>
      </p:sp>
      <p:sp>
        <p:nvSpPr>
          <p:cNvPr id="26" name="Object 25"/>
          <p:cNvSpPr/>
          <p:nvPr/>
        </p:nvSpPr>
        <p:spPr>
          <a:xfrm>
            <a:off x="9481354" y="1554270"/>
            <a:ext cx="133316" cy="133317"/>
          </a:xfrm>
          <a:prstGeom prst="ellipse">
            <a:avLst/>
          </a:prstGeom>
          <a:solidFill>
            <a:srgbClr val="62a8bb"/>
          </a:solidFill>
        </p:spPr>
      </p:sp>
      <p:sp>
        <p:nvSpPr>
          <p:cNvPr id="27" name="Object 26"/>
          <p:cNvSpPr/>
          <p:nvPr/>
        </p:nvSpPr>
        <p:spPr>
          <a:xfrm>
            <a:off x="9709897" y="1507649"/>
            <a:ext cx="1990227" cy="460657"/>
          </a:xfrm>
          <a:prstGeom prst="rect">
            <a:avLst/>
          </a:prstGeom>
          <a:noFill/>
        </p:spPr>
        <p:txBody>
          <a:bodyPr wrap="square" rtlCol="0" anchor="t" bIns="0" lIns="0" rIns="0" tIns="0"/>
          <a:lstStyle/>
          <a:p>
            <a:pPr algn="l">
              <a:lnSpc>
                <a:spcPts val="1814"/>
              </a:lnSpc>
              <a:buNone/>
            </a:pPr>
            <a:r>
              <a:rPr lang="en-US" sz="1440" dirty="0" smtClean="0">
                <a:solidFill>
                  <a:srgbClr val="2a2921"/>
                </a:solidFill>
                <a:latin typeface="Montserrat" pitchFamily="34" charset="0"/>
                <a:ea typeface="Montserrat" pitchFamily="34" charset="-122"/>
                <a:cs typeface="Montserrat" pitchFamily="34" charset="-120"/>
              </a:rPr>
              <a:t>Investigate Causal Inference</a:t>
            </a:r>
            <a:endParaRPr lang="en-US" dirty="0"/>
          </a:p>
        </p:txBody>
      </p:sp>
      <p:sp>
        <p:nvSpPr>
          <p:cNvPr id="28" name="Object 27"/>
          <p:cNvSpPr/>
          <p:nvPr/>
        </p:nvSpPr>
        <p:spPr>
          <a:xfrm>
            <a:off x="9709897" y="2053910"/>
            <a:ext cx="1990227" cy="1706136"/>
          </a:xfrm>
          <a:prstGeom prst="rect">
            <a:avLst/>
          </a:prstGeom>
          <a:noFill/>
        </p:spPr>
        <p:txBody>
          <a:bodyPr wrap="square" rtlCol="0" anchor="t" bIns="0" lIns="0" rIns="0" tIns="0"/>
          <a:lstStyle/>
          <a:p>
            <a:pPr algn="l">
              <a:lnSpc>
                <a:spcPts val="1680"/>
              </a:lnSpc>
              <a:spcBef>
                <a:spcPts val="661"/>
              </a:spcBef>
              <a:buNone/>
            </a:pPr>
            <a:r>
              <a:rPr lang="en-US" sz="1200" dirty="0" smtClean="0">
                <a:solidFill>
                  <a:srgbClr val="5a5a4c"/>
                </a:solidFill>
                <a:latin typeface="Montserrat" pitchFamily="34" charset="0"/>
                <a:ea typeface="Montserrat" pitchFamily="34" charset="-122"/>
                <a:cs typeface="Montserrat" pitchFamily="34" charset="-120"/>
              </a:rPr>
              <a:t>Employ causal inference techniques to better understand the underlying relationships and mechanisms driving the observed patterns in the data.</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Introduction</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54977" y="2410711"/>
            <a:ext cx="876081" cy="790377"/>
          </a:xfrm>
          <a:prstGeom prst="rect">
            <a:avLst/>
          </a:prstGeom>
        </p:spPr>
      </p:pic>
      <p:sp>
        <p:nvSpPr>
          <p:cNvPr id="4" name="Object 3"/>
          <p:cNvSpPr/>
          <p:nvPr/>
        </p:nvSpPr>
        <p:spPr>
          <a:xfrm>
            <a:off x="451372" y="3620242"/>
            <a:ext cx="3477660"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Presentation Overview</a:t>
            </a:r>
            <a:endParaRPr lang="en-US" dirty="0"/>
          </a:p>
        </p:txBody>
      </p:sp>
      <p:sp>
        <p:nvSpPr>
          <p:cNvPr id="5" name="Object 4"/>
          <p:cNvSpPr/>
          <p:nvPr/>
        </p:nvSpPr>
        <p:spPr>
          <a:xfrm>
            <a:off x="451372" y="3936174"/>
            <a:ext cx="3477660" cy="426534"/>
          </a:xfrm>
          <a:prstGeom prst="rect">
            <a:avLst/>
          </a:prstGeom>
          <a:noFill/>
        </p:spPr>
        <p:txBody>
          <a:bodyPr wrap="square" rtlCol="0" anchor="t" bIns="0" lIns="0" rIns="0" tIns="0"/>
          <a:lstStyle/>
          <a:p>
            <a:pPr algn="ctr">
              <a:lnSpc>
                <a:spcPts val="1680"/>
              </a:lnSpc>
              <a:spcBef>
                <a:spcPts val="661"/>
              </a:spcBef>
              <a:buNone/>
            </a:pPr>
            <a:r>
              <a:rPr lang="en-US" sz="1200" dirty="0" smtClean="0">
                <a:solidFill>
                  <a:srgbClr val="ffffff">
                    <a:alpha val="90000"/>
                  </a:srgbClr>
                </a:solidFill>
                <a:latin typeface="Montserrat" pitchFamily="34" charset="0"/>
                <a:ea typeface="Montserrat" pitchFamily="34" charset="-122"/>
                <a:cs typeface="Montserrat" pitchFamily="34" charset="-120"/>
              </a:rPr>
              <a:t>Brief introduction to the presentation, highlighting the key topics to be covered.</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0418" y="2444194"/>
            <a:ext cx="857036" cy="733242"/>
          </a:xfrm>
          <a:prstGeom prst="rect">
            <a:avLst/>
          </a:prstGeom>
        </p:spPr>
      </p:pic>
      <p:sp>
        <p:nvSpPr>
          <p:cNvPr id="7" name="Object 6"/>
          <p:cNvSpPr/>
          <p:nvPr/>
        </p:nvSpPr>
        <p:spPr>
          <a:xfrm>
            <a:off x="4318984" y="3620242"/>
            <a:ext cx="3550985"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Diabetes Prediction</a:t>
            </a:r>
            <a:endParaRPr lang="en-US" dirty="0"/>
          </a:p>
        </p:txBody>
      </p:sp>
      <p:sp>
        <p:nvSpPr>
          <p:cNvPr id="8" name="Object 7"/>
          <p:cNvSpPr/>
          <p:nvPr/>
        </p:nvSpPr>
        <p:spPr>
          <a:xfrm>
            <a:off x="4318984" y="3936174"/>
            <a:ext cx="3550985" cy="639801"/>
          </a:xfrm>
          <a:prstGeom prst="rect">
            <a:avLst/>
          </a:prstGeom>
          <a:noFill/>
        </p:spPr>
        <p:txBody>
          <a:bodyPr wrap="square" rtlCol="0" anchor="t" bIns="0" lIns="0" rIns="0" tIns="0"/>
          <a:lstStyle/>
          <a:p>
            <a:pPr algn="ctr">
              <a:lnSpc>
                <a:spcPts val="1680"/>
              </a:lnSpc>
              <a:spcBef>
                <a:spcPts val="661"/>
              </a:spcBef>
              <a:buNone/>
            </a:pPr>
            <a:r>
              <a:rPr lang="en-US" sz="1200" dirty="0" smtClean="0">
                <a:solidFill>
                  <a:srgbClr val="ffffff">
                    <a:alpha val="90000"/>
                  </a:srgbClr>
                </a:solidFill>
                <a:latin typeface="Montserrat" pitchFamily="34" charset="0"/>
                <a:ea typeface="Montserrat" pitchFamily="34" charset="-122"/>
                <a:cs typeface="Montserrat" pitchFamily="34" charset="-120"/>
              </a:rPr>
              <a:t>Using machine learning models to predict the probability of an individual developing diabetes.</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2776" y="2522306"/>
            <a:ext cx="685629" cy="561835"/>
          </a:xfrm>
          <a:prstGeom prst="rect">
            <a:avLst/>
          </a:prstGeom>
        </p:spPr>
      </p:pic>
      <p:sp>
        <p:nvSpPr>
          <p:cNvPr id="10" name="Object 9"/>
          <p:cNvSpPr/>
          <p:nvPr/>
        </p:nvSpPr>
        <p:spPr>
          <a:xfrm>
            <a:off x="8149933" y="3620242"/>
            <a:ext cx="3697633"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Machine Learning Approach</a:t>
            </a:r>
            <a:endParaRPr lang="en-US" dirty="0"/>
          </a:p>
        </p:txBody>
      </p:sp>
      <p:sp>
        <p:nvSpPr>
          <p:cNvPr id="11" name="Object 10"/>
          <p:cNvSpPr/>
          <p:nvPr/>
        </p:nvSpPr>
        <p:spPr>
          <a:xfrm>
            <a:off x="8149933" y="3936174"/>
            <a:ext cx="3697633" cy="639801"/>
          </a:xfrm>
          <a:prstGeom prst="rect">
            <a:avLst/>
          </a:prstGeom>
          <a:noFill/>
        </p:spPr>
        <p:txBody>
          <a:bodyPr wrap="square" rtlCol="0" anchor="t" bIns="0" lIns="0" rIns="0" tIns="0"/>
          <a:lstStyle/>
          <a:p>
            <a:pPr algn="ctr">
              <a:lnSpc>
                <a:spcPts val="1680"/>
              </a:lnSpc>
              <a:spcBef>
                <a:spcPts val="661"/>
              </a:spcBef>
              <a:buNone/>
            </a:pPr>
            <a:r>
              <a:rPr lang="en-US" sz="1200" dirty="0" smtClean="0">
                <a:solidFill>
                  <a:srgbClr val="ffffff">
                    <a:alpha val="90000"/>
                  </a:srgbClr>
                </a:solidFill>
                <a:latin typeface="Montserrat" pitchFamily="34" charset="0"/>
                <a:ea typeface="Montserrat" pitchFamily="34" charset="-122"/>
                <a:cs typeface="Montserrat" pitchFamily="34" charset="-120"/>
              </a:rPr>
              <a:t>Outlining the specific machine learning algorithms and techniques employed in the analysis.</a:t>
            </a:r>
            <a:endParaRPr lang="en-US" dirty="0"/>
          </a:p>
        </p:txBody>
      </p:sp>
      <p:sp>
        <p:nvSpPr>
          <p:cNvPr id="12" name="Object 11"/>
          <p:cNvSpPr/>
          <p:nvPr/>
        </p:nvSpPr>
        <p:spPr>
          <a:xfrm>
            <a:off x="0" y="5637390"/>
            <a:ext cx="12188952" cy="1218895"/>
          </a:xfrm>
          <a:prstGeom prst="rect">
            <a:avLst/>
          </a:prstGeom>
          <a:solidFill>
            <a:srgbClr val="e66922"/>
          </a:solidFill>
        </p:spPr>
      </p:sp>
      <p:sp>
        <p:nvSpPr>
          <p:cNvPr id="13" name="Object 12"/>
          <p:cNvSpPr/>
          <p:nvPr/>
        </p:nvSpPr>
        <p:spPr>
          <a:xfrm>
            <a:off x="212969" y="5956596"/>
            <a:ext cx="11763014" cy="575920"/>
          </a:xfrm>
          <a:prstGeom prst="rect">
            <a:avLst/>
          </a:prstGeom>
          <a:noFill/>
        </p:spPr>
        <p:txBody>
          <a:bodyPr wrap="square" rtlCol="0" anchor="t" bIns="0" lIns="0" rIns="0" tIns="0"/>
          <a:lstStyle/>
          <a:p>
            <a:pPr algn="ctr">
              <a:lnSpc>
                <a:spcPts val="2268"/>
              </a:lnSpc>
              <a:buNone/>
            </a:pPr>
            <a:r>
              <a:rPr lang="en-US" sz="1800" dirty="0" smtClean="0">
                <a:solidFill>
                  <a:srgbClr val="ffffff"/>
                </a:solidFill>
                <a:latin typeface="Montserrat" pitchFamily="34" charset="0"/>
                <a:ea typeface="Montserrat" pitchFamily="34" charset="-122"/>
                <a:cs typeface="Montserrat" pitchFamily="34" charset="-120"/>
              </a:rPr>
              <a:t>This slide provides a high-level introduction to the presentation, setting the stage for the subsequent detailed exploration of the diabetes prediction problem using machine learning.</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7442879" y="476131"/>
            <a:ext cx="4279465" cy="5913546"/>
          </a:xfrm>
          <a:prstGeom prst="rect">
            <a:avLst/>
          </a:prstGeom>
          <a:solidFill>
            <a:srgbClr val="62a8bb"/>
          </a:solidFill>
        </p:spPr>
      </p:sp>
      <p:pic>
        <p:nvPicPr>
          <p:cNvPr id="3" name="Object 2" descr="">    </p:cNvPr>
          <p:cNvPicPr>
            <a:picLocks noChangeAspect="1"/>
          </p:cNvPicPr>
          <p:nvPr/>
        </p:nvPicPr>
        <p:blipFill>
          <a:blip r:embed="rId1"/>
          <a:srcRect l="25880" r="25880" t="0" b="0"/>
          <a:stretch/>
        </p:blipFill>
        <p:spPr>
          <a:xfrm>
            <a:off x="7442879" y="476131"/>
            <a:ext cx="4279465" cy="5913546"/>
          </a:xfrm>
          <a:prstGeom prst="rect">
            <a:avLst/>
          </a:prstGeom>
        </p:spPr>
      </p:pic>
      <p:sp>
        <p:nvSpPr>
          <p:cNvPr id="4" name="Object 3"/>
          <p:cNvSpPr/>
          <p:nvPr/>
        </p:nvSpPr>
        <p:spPr>
          <a:xfrm>
            <a:off x="170455" y="2200023"/>
            <a:ext cx="7101969"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Diabetes: The Challenge</a:t>
            </a:r>
            <a:endParaRPr lang="en-US" dirty="0"/>
          </a:p>
        </p:txBody>
      </p:sp>
      <p:sp>
        <p:nvSpPr>
          <p:cNvPr id="5" name="Object 4"/>
          <p:cNvSpPr/>
          <p:nvPr/>
        </p:nvSpPr>
        <p:spPr>
          <a:xfrm>
            <a:off x="170455" y="2816017"/>
            <a:ext cx="7101969" cy="1791443"/>
          </a:xfrm>
          <a:prstGeom prst="rect">
            <a:avLst/>
          </a:prstGeom>
          <a:noFill/>
        </p:spPr>
        <p:txBody>
          <a:bodyPr wrap="square" rtlCol="0" anchor="t" bIns="0" lIns="0" rIns="0" tIns="0"/>
          <a:lstStyle/>
          <a:p>
            <a:pPr algn="ctr">
              <a:lnSpc>
                <a:spcPts val="2016"/>
              </a:lnSpc>
              <a:spcBef>
                <a:spcPts val="819"/>
              </a:spcBef>
              <a:buNone/>
            </a:pPr>
            <a:r>
              <a:rPr lang="en-US" sz="1440" dirty="0" smtClean="0">
                <a:solidFill>
                  <a:srgbClr val="ffffff">
                    <a:alpha val="90000"/>
                  </a:srgbClr>
                </a:solidFill>
                <a:latin typeface="Montserrat" pitchFamily="34" charset="0"/>
                <a:ea typeface="Montserrat" pitchFamily="34" charset="-122"/>
                <a:cs typeface="Montserrat" pitchFamily="34" charset="-120"/>
              </a:rPr>
              <a:t>Diabetes is a chronic condition characterized by high blood sugar levels, which can have serious health consequences if left unmanaged. Early detection is crucial, as it allows for timely intervention and the implementation of effective management strategies. Accurate prediction models can play a vital role in identifying individuals at risk, enabling proactive measures to prevent or delay the onset of the disease.</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Data Collection and Preprocessing</a:t>
            </a:r>
            <a:endParaRPr lang="en-US" dirty="0"/>
          </a:p>
        </p:txBody>
      </p:sp>
      <p:sp>
        <p:nvSpPr>
          <p:cNvPr id="3" name="Object 2"/>
          <p:cNvSpPr/>
          <p:nvPr/>
        </p:nvSpPr>
        <p:spPr>
          <a:xfrm>
            <a:off x="952262" y="2273327"/>
            <a:ext cx="5446938" cy="3339364"/>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ffffff"/>
                </a:solidFill>
                <a:latin typeface="Montserrat" pitchFamily="34" charset="0"/>
                <a:ea typeface="Montserrat" pitchFamily="34" charset="-122"/>
                <a:cs typeface="Montserrat" pitchFamily="34" charset="-120"/>
              </a:rPr>
              <a:t>BRFSS Data</a:t>
            </a:r>
          </a:p>
          <a:p>
            <a:pPr algn="l" lvl="1">
              <a:lnSpc>
                <a:spcPts val="1932"/>
              </a:lnSpc>
              <a:spcBef>
                <a:spcPts val="396"/>
              </a:spcBef>
              <a:buNone/>
            </a:pPr>
            <a:r>
              <a:rPr lang="en-US" sz="1380" dirty="0" smtClean="0">
                <a:solidFill>
                  <a:srgbClr val="ffffff">
                    <a:alpha val="90000"/>
                  </a:srgbClr>
                </a:solidFill>
                <a:latin typeface="Montserrat" pitchFamily="34" charset="0"/>
                <a:ea typeface="Montserrat" pitchFamily="34" charset="-122"/>
                <a:cs typeface="Montserrat" pitchFamily="34" charset="-120"/>
              </a:rPr>
              <a:t>The Behavioral Risk Factor Surveillance System (BRFSS) is a health-related telephone survey that is collected annually by the CDC. For this project, a csv of the dataset available on Kaggle for the year 2015 was used. </a:t>
            </a:r>
          </a:p>
          <a:p>
            <a:pPr algn="l" marL="242900" indent="-242900">
              <a:lnSpc>
                <a:spcPts val="2722"/>
              </a:lnSpc>
              <a:spcBef>
                <a:spcPts val="2617"/>
              </a:spcBef>
              <a:buSzPct val="100000"/>
              <a:buChar char="•"/>
            </a:pPr>
            <a:r>
              <a:rPr lang="en-US" sz="2160" dirty="0" smtClean="0">
                <a:solidFill>
                  <a:srgbClr val="ffffff"/>
                </a:solidFill>
                <a:latin typeface="Montserrat" pitchFamily="34" charset="0"/>
                <a:ea typeface="Montserrat" pitchFamily="34" charset="-122"/>
                <a:cs typeface="Montserrat" pitchFamily="34" charset="-120"/>
              </a:rPr>
              <a:t>Preprocessing</a:t>
            </a:r>
          </a:p>
          <a:p>
            <a:pPr algn="l" lvl="1">
              <a:lnSpc>
                <a:spcPts val="1932"/>
              </a:lnSpc>
              <a:spcBef>
                <a:spcPts val="396"/>
              </a:spcBef>
              <a:buNone/>
            </a:pPr>
            <a:r>
              <a:rPr lang="en-US" sz="1380" dirty="0" smtClean="0">
                <a:solidFill>
                  <a:srgbClr val="ffffff">
                    <a:alpha val="90000"/>
                  </a:srgbClr>
                </a:solidFill>
                <a:latin typeface="Montserrat" pitchFamily="34" charset="0"/>
                <a:ea typeface="Montserrat" pitchFamily="34" charset="-122"/>
                <a:cs typeface="Montserrat" pitchFamily="34" charset="-120"/>
              </a:rPr>
              <a:t>Description of the steps taken to ensure data quality, including handling missing values, removing outliers, and addressing inconsistencies in data formats and units.</a:t>
            </a:r>
            <a:endParaRPr lang="en-US" dirty="0"/>
          </a:p>
        </p:txBody>
      </p:sp>
      <p:sp>
        <p:nvSpPr>
          <p:cNvPr id="4" name="Object 3"/>
          <p:cNvSpPr/>
          <p:nvPr/>
        </p:nvSpPr>
        <p:spPr>
          <a:xfrm>
            <a:off x="6284928" y="2273327"/>
            <a:ext cx="5446938" cy="1377606"/>
          </a:xfrm>
          <a:prstGeom prst="rect">
            <a:avLst/>
          </a:prstGeom>
          <a:noFill/>
        </p:spPr>
        <p:txBody>
          <a:bodyPr wrap="square" rtlCol="0" anchor="t" bIns="0" lIns="0" rIns="0" tIns="0"/>
          <a:lstStyle/>
          <a:p>
            <a:pPr algn="l" marL="242900" indent="-242900">
              <a:lnSpc>
                <a:spcPts val="2722"/>
              </a:lnSpc>
              <a:buSzPct val="100000"/>
              <a:buChar char="•"/>
            </a:pPr>
            <a:r>
              <a:rPr lang="en-US" sz="2160" dirty="0" smtClean="0">
                <a:solidFill>
                  <a:srgbClr val="ffffff"/>
                </a:solidFill>
                <a:latin typeface="Montserrat" pitchFamily="34" charset="0"/>
                <a:ea typeface="Montserrat" pitchFamily="34" charset="-122"/>
                <a:cs typeface="Montserrat" pitchFamily="34" charset="-120"/>
              </a:rPr>
              <a:t>Feature Engineering</a:t>
            </a:r>
          </a:p>
          <a:p>
            <a:pPr algn="l" lvl="1">
              <a:lnSpc>
                <a:spcPts val="1932"/>
              </a:lnSpc>
              <a:spcBef>
                <a:spcPts val="396"/>
              </a:spcBef>
              <a:buNone/>
            </a:pPr>
            <a:r>
              <a:rPr lang="en-US" sz="1380" dirty="0" smtClean="0">
                <a:solidFill>
                  <a:srgbClr val="ffffff">
                    <a:alpha val="90000"/>
                  </a:srgbClr>
                </a:solidFill>
                <a:latin typeface="Montserrat" pitchFamily="34" charset="0"/>
                <a:ea typeface="Montserrat" pitchFamily="34" charset="-122"/>
                <a:cs typeface="Montserrat" pitchFamily="34" charset="-120"/>
              </a:rPr>
              <a:t>Explanation of the process of creating new features from the raw data, such as calculating derived metrics, encoding categorical variables, and handling date and time-related features.</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Machine Learning Algorithms</a:t>
            </a:r>
            <a:endParaRPr lang="en-US" dirty="0"/>
          </a:p>
        </p:txBody>
      </p:sp>
      <p:sp>
        <p:nvSpPr>
          <p:cNvPr id="3" name="Object 2"/>
          <p:cNvSpPr/>
          <p:nvPr/>
        </p:nvSpPr>
        <p:spPr>
          <a:xfrm>
            <a:off x="476131" y="1523619"/>
            <a:ext cx="3618595" cy="2333042"/>
          </a:xfrm>
          <a:prstGeom prst="rect">
            <a:avLst/>
          </a:prstGeom>
          <a:noFill/>
          <a:ln w="25400">
            <a:solidFill>
              <a:srgbClr val="62a8bb"/>
            </a:solidFill>
            <a:prstDash val="solid"/>
            <a:miter lim="800000"/>
          </a:ln>
        </p:spPr>
      </p:sp>
      <p:sp>
        <p:nvSpPr>
          <p:cNvPr id="4" name="Object 3"/>
          <p:cNvSpPr/>
          <p:nvPr/>
        </p:nvSpPr>
        <p:spPr>
          <a:xfrm>
            <a:off x="761810" y="1739366"/>
            <a:ext cx="3456711" cy="326249"/>
          </a:xfrm>
          <a:prstGeom prst="rect">
            <a:avLst/>
          </a:prstGeom>
          <a:noFill/>
        </p:spPr>
        <p:txBody>
          <a:bodyPr wrap="square" rtlCol="0" anchor="t" bIns="0" lIns="0" rIns="0" tIns="0"/>
          <a:lstStyle/>
          <a:p>
            <a:pPr algn="l">
              <a:lnSpc>
                <a:spcPts val="2570"/>
              </a:lnSpc>
              <a:buNone/>
            </a:pPr>
            <a:r>
              <a:rPr lang="en-US" sz="2040" dirty="0" smtClean="0">
                <a:solidFill>
                  <a:srgbClr val="ffffff"/>
                </a:solidFill>
                <a:latin typeface="Montserrat" pitchFamily="34" charset="0"/>
                <a:ea typeface="Montserrat" pitchFamily="34" charset="-122"/>
                <a:cs typeface="Montserrat" pitchFamily="34" charset="-120"/>
              </a:rPr>
              <a:t>Logistic Regression</a:t>
            </a:r>
            <a:endParaRPr lang="en-US" dirty="0"/>
          </a:p>
        </p:txBody>
      </p:sp>
      <p:sp>
        <p:nvSpPr>
          <p:cNvPr id="5" name="Object 4"/>
          <p:cNvSpPr/>
          <p:nvPr/>
        </p:nvSpPr>
        <p:spPr>
          <a:xfrm>
            <a:off x="761810" y="2211331"/>
            <a:ext cx="3456711" cy="1066533"/>
          </a:xfrm>
          <a:prstGeom prst="rect">
            <a:avLst/>
          </a:prstGeom>
          <a:noFill/>
        </p:spPr>
        <p:txBody>
          <a:bodyPr wrap="square" rtlCol="0" anchor="t" bIns="0" lIns="0" rIns="0" tIns="0"/>
          <a:lstStyle/>
          <a:p>
            <a:pPr algn="l">
              <a:lnSpc>
                <a:spcPts val="2100"/>
              </a:lnSpc>
              <a:spcBef>
                <a:spcPts val="1125"/>
              </a:spcBef>
              <a:buNone/>
            </a:pPr>
            <a:r>
              <a:rPr lang="en-US" sz="1500" dirty="0" smtClean="0">
                <a:solidFill>
                  <a:srgbClr val="ffffff">
                    <a:alpha val="90000"/>
                  </a:srgbClr>
                </a:solidFill>
                <a:latin typeface="Montserrat" pitchFamily="34" charset="0"/>
                <a:ea typeface="Montserrat" pitchFamily="34" charset="-122"/>
                <a:cs typeface="Montserrat" pitchFamily="34" charset="-120"/>
              </a:rPr>
              <a:t>A widely used algorithm for binary classification tasks, such as predicting whether a patient has diabetes or not.</a:t>
            </a:r>
            <a:endParaRPr lang="en-US" dirty="0"/>
          </a:p>
        </p:txBody>
      </p:sp>
      <p:sp>
        <p:nvSpPr>
          <p:cNvPr id="6" name="Object 5"/>
          <p:cNvSpPr/>
          <p:nvPr/>
        </p:nvSpPr>
        <p:spPr>
          <a:xfrm>
            <a:off x="4285178" y="1523619"/>
            <a:ext cx="3618595" cy="2333042"/>
          </a:xfrm>
          <a:prstGeom prst="rect">
            <a:avLst/>
          </a:prstGeom>
          <a:noFill/>
          <a:ln w="25400">
            <a:solidFill>
              <a:srgbClr val="62a8bb"/>
            </a:solidFill>
            <a:prstDash val="solid"/>
            <a:miter lim="800000"/>
          </a:ln>
        </p:spPr>
      </p:sp>
      <p:sp>
        <p:nvSpPr>
          <p:cNvPr id="7" name="Object 6"/>
          <p:cNvSpPr/>
          <p:nvPr/>
        </p:nvSpPr>
        <p:spPr>
          <a:xfrm>
            <a:off x="4570857" y="1739366"/>
            <a:ext cx="3456711" cy="326249"/>
          </a:xfrm>
          <a:prstGeom prst="rect">
            <a:avLst/>
          </a:prstGeom>
          <a:noFill/>
        </p:spPr>
        <p:txBody>
          <a:bodyPr wrap="square" rtlCol="0" anchor="t" bIns="0" lIns="0" rIns="0" tIns="0"/>
          <a:lstStyle/>
          <a:p>
            <a:pPr algn="l">
              <a:lnSpc>
                <a:spcPts val="2570"/>
              </a:lnSpc>
              <a:buNone/>
            </a:pPr>
            <a:r>
              <a:rPr lang="en-US" sz="2040" dirty="0" smtClean="0">
                <a:solidFill>
                  <a:srgbClr val="ffffff"/>
                </a:solidFill>
                <a:latin typeface="Montserrat" pitchFamily="34" charset="0"/>
                <a:ea typeface="Montserrat" pitchFamily="34" charset="-122"/>
                <a:cs typeface="Montserrat" pitchFamily="34" charset="-120"/>
              </a:rPr>
              <a:t>Decision Tree</a:t>
            </a:r>
            <a:endParaRPr lang="en-US" dirty="0"/>
          </a:p>
        </p:txBody>
      </p:sp>
      <p:sp>
        <p:nvSpPr>
          <p:cNvPr id="8" name="Object 7"/>
          <p:cNvSpPr/>
          <p:nvPr/>
        </p:nvSpPr>
        <p:spPr>
          <a:xfrm>
            <a:off x="4570857" y="2211331"/>
            <a:ext cx="3456711" cy="1333167"/>
          </a:xfrm>
          <a:prstGeom prst="rect">
            <a:avLst/>
          </a:prstGeom>
          <a:noFill/>
        </p:spPr>
        <p:txBody>
          <a:bodyPr wrap="square" rtlCol="0" anchor="t" bIns="0" lIns="0" rIns="0" tIns="0"/>
          <a:lstStyle/>
          <a:p>
            <a:pPr algn="l">
              <a:lnSpc>
                <a:spcPts val="2100"/>
              </a:lnSpc>
              <a:spcBef>
                <a:spcPts val="1125"/>
              </a:spcBef>
              <a:buNone/>
            </a:pPr>
            <a:r>
              <a:rPr lang="en-US" sz="1500" dirty="0" smtClean="0">
                <a:solidFill>
                  <a:srgbClr val="ffffff">
                    <a:alpha val="90000"/>
                  </a:srgbClr>
                </a:solidFill>
                <a:latin typeface="Montserrat" pitchFamily="34" charset="0"/>
                <a:ea typeface="Montserrat" pitchFamily="34" charset="-122"/>
                <a:cs typeface="Montserrat" pitchFamily="34" charset="-120"/>
              </a:rPr>
              <a:t>A tree-based algorithm that creates a series of rules to make predictions, useful for both classification and regression problems.</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sp>
      <p:sp>
        <p:nvSpPr>
          <p:cNvPr id="10" name="Object 9"/>
          <p:cNvSpPr/>
          <p:nvPr/>
        </p:nvSpPr>
        <p:spPr>
          <a:xfrm>
            <a:off x="8379905" y="1739366"/>
            <a:ext cx="3456711" cy="326249"/>
          </a:xfrm>
          <a:prstGeom prst="rect">
            <a:avLst/>
          </a:prstGeom>
          <a:noFill/>
        </p:spPr>
        <p:txBody>
          <a:bodyPr wrap="square" rtlCol="0" anchor="t" bIns="0" lIns="0" rIns="0" tIns="0"/>
          <a:lstStyle/>
          <a:p>
            <a:pPr algn="l">
              <a:lnSpc>
                <a:spcPts val="2570"/>
              </a:lnSpc>
              <a:buNone/>
            </a:pPr>
            <a:r>
              <a:rPr lang="en-US" sz="2040" dirty="0" smtClean="0">
                <a:solidFill>
                  <a:srgbClr val="ffffff"/>
                </a:solidFill>
                <a:latin typeface="Montserrat" pitchFamily="34" charset="0"/>
                <a:ea typeface="Montserrat" pitchFamily="34" charset="-122"/>
                <a:cs typeface="Montserrat" pitchFamily="34" charset="-120"/>
              </a:rPr>
              <a:t>Random Forest</a:t>
            </a:r>
            <a:endParaRPr lang="en-US" dirty="0"/>
          </a:p>
        </p:txBody>
      </p:sp>
      <p:sp>
        <p:nvSpPr>
          <p:cNvPr id="11" name="Object 10"/>
          <p:cNvSpPr/>
          <p:nvPr/>
        </p:nvSpPr>
        <p:spPr>
          <a:xfrm>
            <a:off x="8379905" y="2211331"/>
            <a:ext cx="3456711" cy="1333167"/>
          </a:xfrm>
          <a:prstGeom prst="rect">
            <a:avLst/>
          </a:prstGeom>
          <a:noFill/>
        </p:spPr>
        <p:txBody>
          <a:bodyPr wrap="square" rtlCol="0" anchor="t" bIns="0" lIns="0" rIns="0" tIns="0"/>
          <a:lstStyle/>
          <a:p>
            <a:pPr algn="l">
              <a:lnSpc>
                <a:spcPts val="2100"/>
              </a:lnSpc>
              <a:spcBef>
                <a:spcPts val="1125"/>
              </a:spcBef>
              <a:buNone/>
            </a:pPr>
            <a:r>
              <a:rPr lang="en-US" sz="1500" dirty="0" smtClean="0">
                <a:solidFill>
                  <a:srgbClr val="ffffff">
                    <a:alpha val="90000"/>
                  </a:srgbClr>
                </a:solidFill>
                <a:latin typeface="Montserrat" pitchFamily="34" charset="0"/>
                <a:ea typeface="Montserrat" pitchFamily="34" charset="-122"/>
                <a:cs typeface="Montserrat" pitchFamily="34" charset="-120"/>
              </a:rPr>
              <a:t>An ensemble learning method that combines multiple decision trees to improve the accuracy and robustness of the predictions.</a:t>
            </a:r>
            <a:endParaRPr lang="en-US" dirty="0"/>
          </a:p>
        </p:txBody>
      </p:sp>
      <p:sp>
        <p:nvSpPr>
          <p:cNvPr id="12" name="Object 11"/>
          <p:cNvSpPr/>
          <p:nvPr/>
        </p:nvSpPr>
        <p:spPr>
          <a:xfrm>
            <a:off x="476131" y="4047113"/>
            <a:ext cx="5523119" cy="2333042"/>
          </a:xfrm>
          <a:prstGeom prst="rect">
            <a:avLst/>
          </a:prstGeom>
          <a:noFill/>
          <a:ln w="25400">
            <a:solidFill>
              <a:srgbClr val="62a8bb"/>
            </a:solidFill>
            <a:prstDash val="solid"/>
            <a:miter lim="800000"/>
          </a:ln>
        </p:spPr>
      </p:sp>
      <p:sp>
        <p:nvSpPr>
          <p:cNvPr id="13" name="Object 12"/>
          <p:cNvSpPr/>
          <p:nvPr/>
        </p:nvSpPr>
        <p:spPr>
          <a:xfrm>
            <a:off x="761810" y="4262860"/>
            <a:ext cx="5551687" cy="326249"/>
          </a:xfrm>
          <a:prstGeom prst="rect">
            <a:avLst/>
          </a:prstGeom>
          <a:noFill/>
        </p:spPr>
        <p:txBody>
          <a:bodyPr wrap="square" rtlCol="0" anchor="t" bIns="0" lIns="0" rIns="0" tIns="0"/>
          <a:lstStyle/>
          <a:p>
            <a:pPr algn="l">
              <a:lnSpc>
                <a:spcPts val="2570"/>
              </a:lnSpc>
              <a:buNone/>
            </a:pPr>
            <a:r>
              <a:rPr lang="en-US" sz="2040" dirty="0" smtClean="0">
                <a:solidFill>
                  <a:srgbClr val="ffffff"/>
                </a:solidFill>
                <a:latin typeface="Montserrat" pitchFamily="34" charset="0"/>
                <a:ea typeface="Montserrat" pitchFamily="34" charset="-122"/>
                <a:cs typeface="Montserrat" pitchFamily="34" charset="-120"/>
              </a:rPr>
              <a:t>Support Vector Machines (SVM)</a:t>
            </a:r>
            <a:endParaRPr lang="en-US" dirty="0"/>
          </a:p>
        </p:txBody>
      </p:sp>
      <p:sp>
        <p:nvSpPr>
          <p:cNvPr id="14" name="Object 13"/>
          <p:cNvSpPr/>
          <p:nvPr/>
        </p:nvSpPr>
        <p:spPr>
          <a:xfrm>
            <a:off x="761810" y="4734825"/>
            <a:ext cx="5551687" cy="799900"/>
          </a:xfrm>
          <a:prstGeom prst="rect">
            <a:avLst/>
          </a:prstGeom>
          <a:noFill/>
        </p:spPr>
        <p:txBody>
          <a:bodyPr wrap="square" rtlCol="0" anchor="t" bIns="0" lIns="0" rIns="0" tIns="0"/>
          <a:lstStyle/>
          <a:p>
            <a:pPr algn="l">
              <a:lnSpc>
                <a:spcPts val="2100"/>
              </a:lnSpc>
              <a:spcBef>
                <a:spcPts val="1125"/>
              </a:spcBef>
              <a:buNone/>
            </a:pPr>
            <a:r>
              <a:rPr lang="en-US" sz="1500" dirty="0" smtClean="0">
                <a:solidFill>
                  <a:srgbClr val="ffffff">
                    <a:alpha val="90000"/>
                  </a:srgbClr>
                </a:solidFill>
                <a:latin typeface="Montserrat" pitchFamily="34" charset="0"/>
                <a:ea typeface="Montserrat" pitchFamily="34" charset="-122"/>
                <a:cs typeface="Montserrat" pitchFamily="34" charset="-120"/>
              </a:rPr>
              <a:t>A powerful algorithm for classification that finds the optimal hyperplane to separate different classes with maximum margin.</a:t>
            </a:r>
            <a:endParaRPr lang="en-US" dirty="0"/>
          </a:p>
        </p:txBody>
      </p:sp>
      <p:sp>
        <p:nvSpPr>
          <p:cNvPr id="15" name="Object 14"/>
          <p:cNvSpPr/>
          <p:nvPr/>
        </p:nvSpPr>
        <p:spPr>
          <a:xfrm>
            <a:off x="6189702" y="4047113"/>
            <a:ext cx="5523119" cy="2333042"/>
          </a:xfrm>
          <a:prstGeom prst="rect">
            <a:avLst/>
          </a:prstGeom>
          <a:noFill/>
          <a:ln w="25400">
            <a:solidFill>
              <a:srgbClr val="62a8bb"/>
            </a:solidFill>
            <a:prstDash val="solid"/>
            <a:miter lim="800000"/>
          </a:ln>
        </p:spPr>
      </p:sp>
      <p:sp>
        <p:nvSpPr>
          <p:cNvPr id="16" name="Object 15"/>
          <p:cNvSpPr/>
          <p:nvPr/>
        </p:nvSpPr>
        <p:spPr>
          <a:xfrm>
            <a:off x="6475381" y="4262860"/>
            <a:ext cx="5551687" cy="326249"/>
          </a:xfrm>
          <a:prstGeom prst="rect">
            <a:avLst/>
          </a:prstGeom>
          <a:noFill/>
        </p:spPr>
        <p:txBody>
          <a:bodyPr wrap="square" rtlCol="0" anchor="t" bIns="0" lIns="0" rIns="0" tIns="0"/>
          <a:lstStyle/>
          <a:p>
            <a:pPr algn="l">
              <a:lnSpc>
                <a:spcPts val="2570"/>
              </a:lnSpc>
              <a:buNone/>
            </a:pPr>
            <a:r>
              <a:rPr lang="en-US" sz="2040" dirty="0" smtClean="0">
                <a:solidFill>
                  <a:srgbClr val="ffffff"/>
                </a:solidFill>
                <a:latin typeface="Montserrat" pitchFamily="34" charset="0"/>
                <a:ea typeface="Montserrat" pitchFamily="34" charset="-122"/>
                <a:cs typeface="Montserrat" pitchFamily="34" charset="-120"/>
              </a:rPr>
              <a:t>k-Nearest Neighbors (k-NN)</a:t>
            </a:r>
            <a:endParaRPr lang="en-US" dirty="0"/>
          </a:p>
        </p:txBody>
      </p:sp>
      <p:sp>
        <p:nvSpPr>
          <p:cNvPr id="17" name="Object 16"/>
          <p:cNvSpPr/>
          <p:nvPr/>
        </p:nvSpPr>
        <p:spPr>
          <a:xfrm>
            <a:off x="6475381" y="4734825"/>
            <a:ext cx="5551687" cy="799900"/>
          </a:xfrm>
          <a:prstGeom prst="rect">
            <a:avLst/>
          </a:prstGeom>
          <a:noFill/>
        </p:spPr>
        <p:txBody>
          <a:bodyPr wrap="square" rtlCol="0" anchor="t" bIns="0" lIns="0" rIns="0" tIns="0"/>
          <a:lstStyle/>
          <a:p>
            <a:pPr algn="l">
              <a:lnSpc>
                <a:spcPts val="2100"/>
              </a:lnSpc>
              <a:spcBef>
                <a:spcPts val="1125"/>
              </a:spcBef>
              <a:buNone/>
            </a:pPr>
            <a:r>
              <a:rPr lang="en-US" sz="1500" dirty="0" smtClean="0">
                <a:solidFill>
                  <a:srgbClr val="ffffff">
                    <a:alpha val="90000"/>
                  </a:srgbClr>
                </a:solidFill>
                <a:latin typeface="Montserrat" pitchFamily="34" charset="0"/>
                <a:ea typeface="Montserrat" pitchFamily="34" charset="-122"/>
                <a:cs typeface="Montserrat" pitchFamily="34" charset="-120"/>
              </a:rPr>
              <a:t>A simple and intuitive algorithm that classifies a new data point based on the majority class of its k nearest neighbors in the feature space.</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Model Evaluation</a:t>
            </a:r>
            <a:endParaRPr lang="en-US" dirty="0"/>
          </a:p>
        </p:txBody>
      </p:sp>
      <p:sp>
        <p:nvSpPr>
          <p:cNvPr id="3" name="Object 2"/>
          <p:cNvSpPr/>
          <p:nvPr/>
        </p:nvSpPr>
        <p:spPr>
          <a:xfrm>
            <a:off x="0" y="980334"/>
            <a:ext cx="12188952" cy="266633"/>
          </a:xfrm>
          <a:prstGeom prst="rect">
            <a:avLst/>
          </a:prstGeom>
          <a:noFill/>
        </p:spPr>
        <p:txBody>
          <a:bodyPr wrap="square" rtlCol="0" anchor="t" bIns="0" lIns="0" rIns="0" tIns="0"/>
          <a:lstStyle/>
          <a:p>
            <a:pPr algn="ctr">
              <a:lnSpc>
                <a:spcPts val="2100"/>
              </a:lnSpc>
              <a:spcBef>
                <a:spcPts val="799"/>
              </a:spcBef>
              <a:buNone/>
            </a:pPr>
            <a:r>
              <a:rPr lang="en-US" sz="1500" dirty="0" smtClean="0">
                <a:solidFill>
                  <a:srgbClr val="5a5a4c"/>
                </a:solidFill>
                <a:latin typeface="Montserrat" pitchFamily="34" charset="0"/>
                <a:ea typeface="Montserrat" pitchFamily="34" charset="-122"/>
                <a:cs typeface="Montserrat" pitchFamily="34" charset="-120"/>
              </a:rPr>
              <a:t>Comparison of accuracy, precision, and recall metrics for various machine learning models</a:t>
            </a:r>
            <a:endParaRPr lang="en-US" dirty="0"/>
          </a:p>
        </p:txBody>
      </p:sp>
      <p:sp>
        <p:nvSpPr>
          <p:cNvPr id="4" name="Object 3"/>
          <p:cNvSpPr/>
          <p:nvPr/>
        </p:nvSpPr>
        <p:spPr>
          <a:xfrm>
            <a:off x="1523620" y="1828342"/>
            <a:ext cx="7211219" cy="952262"/>
          </a:xfrm>
          <a:prstGeom prst="rect">
            <a:avLst/>
          </a:prstGeom>
          <a:noFill/>
          <a:ln w="25400">
            <a:solidFill>
              <a:srgbClr val="62a8bb"/>
            </a:solidFill>
            <a:prstDash val="solid"/>
            <a:miter lim="800000"/>
          </a:ln>
        </p:spPr>
      </p:sp>
      <p:sp>
        <p:nvSpPr>
          <p:cNvPr id="5" name="Object 4"/>
          <p:cNvSpPr/>
          <p:nvPr/>
        </p:nvSpPr>
        <p:spPr>
          <a:xfrm>
            <a:off x="390427" y="2188516"/>
            <a:ext cx="942739" cy="230328"/>
          </a:xfrm>
          <a:prstGeom prst="rect">
            <a:avLst/>
          </a:prstGeom>
          <a:noFill/>
        </p:spPr>
        <p:txBody>
          <a:bodyPr wrap="square" rtlCol="0" anchor="t" bIns="0" lIns="0" rIns="0" tIns="0"/>
          <a:lstStyle/>
          <a:p>
            <a:pPr algn="r">
              <a:lnSpc>
                <a:spcPts val="1814"/>
              </a:lnSpc>
              <a:buNone/>
            </a:pPr>
            <a:r>
              <a:rPr lang="en-US" sz="1440" dirty="0" smtClean="0">
                <a:solidFill>
                  <a:srgbClr val="2a2921"/>
                </a:solidFill>
                <a:latin typeface="Montserrat" pitchFamily="34" charset="0"/>
                <a:ea typeface="Montserrat" pitchFamily="34" charset="-122"/>
                <a:cs typeface="Montserrat" pitchFamily="34" charset="-120"/>
              </a:rPr>
              <a:t>Accuracy</a:t>
            </a:r>
            <a:endParaRPr lang="en-US" dirty="0"/>
          </a:p>
        </p:txBody>
      </p:sp>
      <p:sp>
        <p:nvSpPr>
          <p:cNvPr id="6" name="Object 5"/>
          <p:cNvSpPr/>
          <p:nvPr/>
        </p:nvSpPr>
        <p:spPr>
          <a:xfrm>
            <a:off x="7654021" y="2052422"/>
            <a:ext cx="890365" cy="509857"/>
          </a:xfrm>
          <a:prstGeom prst="rect">
            <a:avLst/>
          </a:prstGeom>
          <a:noFill/>
        </p:spPr>
        <p:txBody>
          <a:bodyPr wrap="square" rtlCol="0" anchor="ctr" bIns="0" lIns="0" rIns="0" tIns="0"/>
          <a:lstStyle/>
          <a:p>
            <a:pPr algn="r">
              <a:lnSpc>
                <a:spcPts val="4016"/>
              </a:lnSpc>
              <a:buNone/>
            </a:pPr>
            <a:r>
              <a:rPr lang="en-US" sz="3188" dirty="0" smtClean="0">
                <a:solidFill>
                  <a:srgbClr val="2a2921"/>
                </a:solidFill>
                <a:latin typeface="Montserrat" pitchFamily="34" charset="0"/>
                <a:ea typeface="Montserrat" pitchFamily="34" charset="-122"/>
                <a:cs typeface="Montserrat" pitchFamily="34" charset="-120"/>
              </a:rPr>
              <a:t>93%</a:t>
            </a:r>
            <a:endParaRPr lang="en-US" dirty="0"/>
          </a:p>
        </p:txBody>
      </p:sp>
      <p:sp>
        <p:nvSpPr>
          <p:cNvPr id="7" name="Object 6"/>
          <p:cNvSpPr/>
          <p:nvPr/>
        </p:nvSpPr>
        <p:spPr>
          <a:xfrm>
            <a:off x="1523620" y="2971057"/>
            <a:ext cx="1618843" cy="952262"/>
          </a:xfrm>
          <a:prstGeom prst="rect">
            <a:avLst/>
          </a:prstGeom>
          <a:noFill/>
          <a:ln w="25400">
            <a:solidFill>
              <a:srgbClr val="62a8bb"/>
            </a:solidFill>
            <a:prstDash val="solid"/>
            <a:miter lim="800000"/>
          </a:ln>
        </p:spPr>
      </p:sp>
      <p:sp>
        <p:nvSpPr>
          <p:cNvPr id="8" name="Object 7"/>
          <p:cNvSpPr/>
          <p:nvPr/>
        </p:nvSpPr>
        <p:spPr>
          <a:xfrm>
            <a:off x="390427" y="3331230"/>
            <a:ext cx="942739" cy="230328"/>
          </a:xfrm>
          <a:prstGeom prst="rect">
            <a:avLst/>
          </a:prstGeom>
          <a:noFill/>
        </p:spPr>
        <p:txBody>
          <a:bodyPr wrap="square" rtlCol="0" anchor="t" bIns="0" lIns="0" rIns="0" tIns="0"/>
          <a:lstStyle/>
          <a:p>
            <a:pPr algn="r">
              <a:lnSpc>
                <a:spcPts val="1814"/>
              </a:lnSpc>
              <a:buNone/>
            </a:pPr>
            <a:r>
              <a:rPr lang="en-US" sz="1440" dirty="0" smtClean="0">
                <a:solidFill>
                  <a:srgbClr val="2a2921"/>
                </a:solidFill>
                <a:latin typeface="Montserrat" pitchFamily="34" charset="0"/>
                <a:ea typeface="Montserrat" pitchFamily="34" charset="-122"/>
                <a:cs typeface="Montserrat" pitchFamily="34" charset="-120"/>
              </a:rPr>
              <a:t>Precision</a:t>
            </a:r>
            <a:endParaRPr lang="en-US" dirty="0"/>
          </a:p>
        </p:txBody>
      </p:sp>
      <p:sp>
        <p:nvSpPr>
          <p:cNvPr id="9" name="Object 8"/>
          <p:cNvSpPr/>
          <p:nvPr/>
        </p:nvSpPr>
        <p:spPr>
          <a:xfrm>
            <a:off x="2019747" y="3195136"/>
            <a:ext cx="932264" cy="509857"/>
          </a:xfrm>
          <a:prstGeom prst="rect">
            <a:avLst/>
          </a:prstGeom>
          <a:noFill/>
        </p:spPr>
        <p:txBody>
          <a:bodyPr wrap="square" rtlCol="0" anchor="ctr" bIns="0" lIns="0" rIns="0" tIns="0"/>
          <a:lstStyle/>
          <a:p>
            <a:pPr algn="r">
              <a:lnSpc>
                <a:spcPts val="4016"/>
              </a:lnSpc>
              <a:buNone/>
            </a:pPr>
            <a:r>
              <a:rPr lang="en-US" sz="3188" dirty="0" smtClean="0">
                <a:solidFill>
                  <a:srgbClr val="2a2921"/>
                </a:solidFill>
                <a:latin typeface="Montserrat" pitchFamily="34" charset="0"/>
                <a:ea typeface="Montserrat" pitchFamily="34" charset="-122"/>
                <a:cs typeface="Montserrat" pitchFamily="34" charset="-120"/>
              </a:rPr>
              <a:t>89%</a:t>
            </a:r>
            <a:endParaRPr lang="en-US" dirty="0"/>
          </a:p>
        </p:txBody>
      </p:sp>
      <p:sp>
        <p:nvSpPr>
          <p:cNvPr id="10" name="Object 9"/>
          <p:cNvSpPr/>
          <p:nvPr/>
        </p:nvSpPr>
        <p:spPr>
          <a:xfrm>
            <a:off x="1523620" y="4113771"/>
            <a:ext cx="9713071" cy="952262"/>
          </a:xfrm>
          <a:prstGeom prst="rect">
            <a:avLst/>
          </a:prstGeom>
          <a:noFill/>
          <a:ln w="25400">
            <a:solidFill>
              <a:srgbClr val="62a8bb"/>
            </a:solidFill>
            <a:prstDash val="solid"/>
            <a:miter lim="800000"/>
          </a:ln>
        </p:spPr>
      </p:sp>
      <p:sp>
        <p:nvSpPr>
          <p:cNvPr id="11" name="Object 10"/>
          <p:cNvSpPr/>
          <p:nvPr/>
        </p:nvSpPr>
        <p:spPr>
          <a:xfrm>
            <a:off x="390427" y="4473945"/>
            <a:ext cx="942739" cy="230328"/>
          </a:xfrm>
          <a:prstGeom prst="rect">
            <a:avLst/>
          </a:prstGeom>
          <a:noFill/>
        </p:spPr>
        <p:txBody>
          <a:bodyPr wrap="square" rtlCol="0" anchor="t" bIns="0" lIns="0" rIns="0" tIns="0"/>
          <a:lstStyle/>
          <a:p>
            <a:pPr algn="r">
              <a:lnSpc>
                <a:spcPts val="1814"/>
              </a:lnSpc>
              <a:buNone/>
            </a:pPr>
            <a:r>
              <a:rPr lang="en-US" sz="1440" dirty="0" smtClean="0">
                <a:solidFill>
                  <a:srgbClr val="2a2921"/>
                </a:solidFill>
                <a:latin typeface="Montserrat" pitchFamily="34" charset="0"/>
                <a:ea typeface="Montserrat" pitchFamily="34" charset="-122"/>
                <a:cs typeface="Montserrat" pitchFamily="34" charset="-120"/>
              </a:rPr>
              <a:t>Recall</a:t>
            </a:r>
            <a:endParaRPr lang="en-US" dirty="0"/>
          </a:p>
        </p:txBody>
      </p:sp>
      <p:sp>
        <p:nvSpPr>
          <p:cNvPr id="12" name="Object 11"/>
          <p:cNvSpPr/>
          <p:nvPr/>
        </p:nvSpPr>
        <p:spPr>
          <a:xfrm>
            <a:off x="10124448" y="4337850"/>
            <a:ext cx="921789" cy="509857"/>
          </a:xfrm>
          <a:prstGeom prst="rect">
            <a:avLst/>
          </a:prstGeom>
          <a:noFill/>
        </p:spPr>
        <p:txBody>
          <a:bodyPr wrap="square" rtlCol="0" anchor="ctr" bIns="0" lIns="0" rIns="0" tIns="0"/>
          <a:lstStyle/>
          <a:p>
            <a:pPr algn="r">
              <a:lnSpc>
                <a:spcPts val="4016"/>
              </a:lnSpc>
              <a:buNone/>
            </a:pPr>
            <a:r>
              <a:rPr lang="en-US" sz="3188" dirty="0" smtClean="0">
                <a:solidFill>
                  <a:srgbClr val="2a2921"/>
                </a:solidFill>
                <a:latin typeface="Montserrat" pitchFamily="34" charset="0"/>
                <a:ea typeface="Montserrat" pitchFamily="34" charset="-122"/>
                <a:cs typeface="Montserrat" pitchFamily="34" charset="-120"/>
              </a:rPr>
              <a:t>94%</a:t>
            </a:r>
            <a:endParaRPr lang="en-US" dirty="0"/>
          </a:p>
        </p:txBody>
      </p:sp>
      <p:sp>
        <p:nvSpPr>
          <p:cNvPr id="13" name="Object 12"/>
          <p:cNvSpPr/>
          <p:nvPr/>
        </p:nvSpPr>
        <p:spPr>
          <a:xfrm>
            <a:off x="1523620" y="5256485"/>
            <a:ext cx="5592374" cy="952262"/>
          </a:xfrm>
          <a:prstGeom prst="rect">
            <a:avLst/>
          </a:prstGeom>
          <a:noFill/>
          <a:ln w="25400">
            <a:solidFill>
              <a:srgbClr val="62a8bb"/>
            </a:solidFill>
            <a:prstDash val="solid"/>
            <a:miter lim="800000"/>
          </a:ln>
        </p:spPr>
      </p:sp>
      <p:sp>
        <p:nvSpPr>
          <p:cNvPr id="14" name="Object 13"/>
          <p:cNvSpPr/>
          <p:nvPr/>
        </p:nvSpPr>
        <p:spPr>
          <a:xfrm>
            <a:off x="390427" y="5616659"/>
            <a:ext cx="942739" cy="230328"/>
          </a:xfrm>
          <a:prstGeom prst="rect">
            <a:avLst/>
          </a:prstGeom>
          <a:noFill/>
        </p:spPr>
        <p:txBody>
          <a:bodyPr wrap="square" rtlCol="0" anchor="t" bIns="0" lIns="0" rIns="0" tIns="0"/>
          <a:lstStyle/>
          <a:p>
            <a:pPr algn="r">
              <a:lnSpc>
                <a:spcPts val="1814"/>
              </a:lnSpc>
              <a:buNone/>
            </a:pPr>
            <a:r>
              <a:rPr lang="en-US" sz="1440" dirty="0" smtClean="0">
                <a:solidFill>
                  <a:srgbClr val="2a2921"/>
                </a:solidFill>
                <a:latin typeface="Montserrat" pitchFamily="34" charset="0"/>
                <a:ea typeface="Montserrat" pitchFamily="34" charset="-122"/>
                <a:cs typeface="Montserrat" pitchFamily="34" charset="-120"/>
              </a:rPr>
              <a:t>F1-Score</a:t>
            </a:r>
            <a:endParaRPr lang="en-US" dirty="0"/>
          </a:p>
        </p:txBody>
      </p:sp>
      <p:sp>
        <p:nvSpPr>
          <p:cNvPr id="15" name="Object 14"/>
          <p:cNvSpPr/>
          <p:nvPr/>
        </p:nvSpPr>
        <p:spPr>
          <a:xfrm>
            <a:off x="6118975" y="5480565"/>
            <a:ext cx="806566" cy="509857"/>
          </a:xfrm>
          <a:prstGeom prst="rect">
            <a:avLst/>
          </a:prstGeom>
          <a:noFill/>
        </p:spPr>
        <p:txBody>
          <a:bodyPr wrap="square" rtlCol="0" anchor="ctr" bIns="0" lIns="0" rIns="0" tIns="0"/>
          <a:lstStyle/>
          <a:p>
            <a:pPr algn="r">
              <a:lnSpc>
                <a:spcPts val="4016"/>
              </a:lnSpc>
              <a:buNone/>
            </a:pPr>
            <a:r>
              <a:rPr lang="en-US" sz="3188" dirty="0" smtClean="0">
                <a:solidFill>
                  <a:srgbClr val="2a2921"/>
                </a:solidFill>
                <a:latin typeface="Montserrat" pitchFamily="34" charset="0"/>
                <a:ea typeface="Montserrat" pitchFamily="34" charset="-122"/>
                <a:cs typeface="Montserrat" pitchFamily="34" charset="-120"/>
              </a:rPr>
              <a:t>91%</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Feature Importance</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6608" y="1799775"/>
            <a:ext cx="11265258" cy="1018920"/>
          </a:xfrm>
          <a:prstGeom prst="rect">
            <a:avLst/>
          </a:prstGeom>
        </p:spPr>
      </p:pic>
      <p:sp>
        <p:nvSpPr>
          <p:cNvPr id="4" name="Object 3"/>
          <p:cNvSpPr/>
          <p:nvPr/>
        </p:nvSpPr>
        <p:spPr>
          <a:xfrm>
            <a:off x="666583" y="2153005"/>
            <a:ext cx="10951012" cy="307204"/>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Body Mass Index (BMI)</a:t>
            </a:r>
            <a:endParaRPr lang="en-US" dirty="0"/>
          </a:p>
        </p:txBody>
      </p:sp>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08" y="2894876"/>
            <a:ext cx="8475131" cy="1018920"/>
          </a:xfrm>
          <a:prstGeom prst="rect">
            <a:avLst/>
          </a:prstGeom>
        </p:spPr>
      </p:pic>
      <p:sp>
        <p:nvSpPr>
          <p:cNvPr id="6" name="Object 5"/>
          <p:cNvSpPr/>
          <p:nvPr/>
        </p:nvSpPr>
        <p:spPr>
          <a:xfrm>
            <a:off x="666583" y="3248106"/>
            <a:ext cx="8143347" cy="307204"/>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Family History of Diabetes</a:t>
            </a:r>
            <a:endParaRPr lang="en-US" dirty="0"/>
          </a:p>
        </p:txBody>
      </p:sp>
      <p:pic>
        <p:nvPicPr>
          <p:cNvPr id="7" name="Object 6"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08" y="3989977"/>
            <a:ext cx="5694526" cy="1028443"/>
          </a:xfrm>
          <a:prstGeom prst="rect">
            <a:avLst/>
          </a:prstGeom>
        </p:spPr>
      </p:pic>
      <p:sp>
        <p:nvSpPr>
          <p:cNvPr id="8" name="Object 7"/>
          <p:cNvSpPr/>
          <p:nvPr/>
        </p:nvSpPr>
        <p:spPr>
          <a:xfrm>
            <a:off x="666583" y="4343207"/>
            <a:ext cx="5288069" cy="307204"/>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Physical Activity Level</a:t>
            </a:r>
            <a:endParaRPr lang="en-US" dirty="0"/>
          </a:p>
        </p:txBody>
      </p:sp>
      <p:pic>
        <p:nvPicPr>
          <p:cNvPr id="9" name="Object 8"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608" y="5085078"/>
            <a:ext cx="4294701" cy="1028443"/>
          </a:xfrm>
          <a:prstGeom prst="rect">
            <a:avLst/>
          </a:prstGeom>
        </p:spPr>
      </p:pic>
      <p:sp>
        <p:nvSpPr>
          <p:cNvPr id="10" name="Object 9"/>
          <p:cNvSpPr/>
          <p:nvPr/>
        </p:nvSpPr>
        <p:spPr>
          <a:xfrm>
            <a:off x="666583" y="5438308"/>
            <a:ext cx="3860430" cy="307204"/>
          </a:xfrm>
          <a:prstGeom prst="rect">
            <a:avLst/>
          </a:prstGeom>
          <a:noFill/>
        </p:spPr>
        <p:txBody>
          <a:bodyPr wrap="square" rtlCol="0" anchor="ctr" bIns="0" lIns="0" rIns="0" tIns="0"/>
          <a:lstStyle/>
          <a:p>
            <a:pPr algn="l">
              <a:lnSpc>
                <a:spcPts val="2420"/>
              </a:lnSpc>
              <a:buNone/>
            </a:pPr>
            <a:r>
              <a:rPr lang="en-US" sz="1920" dirty="0" smtClean="0">
                <a:solidFill>
                  <a:srgbClr val="ffffff"/>
                </a:solidFill>
                <a:latin typeface="Montserrat" pitchFamily="34" charset="0"/>
                <a:ea typeface="Montserrat" pitchFamily="34" charset="-122"/>
                <a:cs typeface="Montserrat" pitchFamily="34" charset="-120"/>
              </a:rPr>
              <a:t>Age</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rtlCol="0" anchor="t"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Clinical Validation</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6609" y="2545813"/>
            <a:ext cx="2980580" cy="1209373"/>
          </a:xfrm>
          <a:prstGeom prst="rect">
            <a:avLst/>
          </a:prstGeom>
        </p:spPr>
      </p:pic>
      <p:sp>
        <p:nvSpPr>
          <p:cNvPr id="4" name="Object 3"/>
          <p:cNvSpPr/>
          <p:nvPr/>
        </p:nvSpPr>
        <p:spPr>
          <a:xfrm>
            <a:off x="552312" y="3034601"/>
            <a:ext cx="2513971"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Establish Partnerships</a:t>
            </a:r>
            <a:endParaRPr lang="en-US" dirty="0"/>
          </a:p>
        </p:txBody>
      </p:sp>
      <p:sp>
        <p:nvSpPr>
          <p:cNvPr id="5" name="Object 4"/>
          <p:cNvSpPr/>
          <p:nvPr/>
        </p:nvSpPr>
        <p:spPr>
          <a:xfrm>
            <a:off x="761810" y="3884395"/>
            <a:ext cx="2513971" cy="1279602"/>
          </a:xfrm>
          <a:prstGeom prst="rect">
            <a:avLst/>
          </a:prstGeom>
          <a:noFill/>
        </p:spPr>
        <p:txBody>
          <a:bodyPr wrap="square" rtlCol="0" anchor="t" bIns="0" lIns="0" rIns="0" tIns="0"/>
          <a:lstStyle/>
          <a:p>
            <a:pPr algn="l">
              <a:lnSpc>
                <a:spcPts val="1680"/>
              </a:lnSpc>
              <a:buNone/>
            </a:pPr>
            <a:r>
              <a:rPr lang="en-US" sz="1200" dirty="0" smtClean="0">
                <a:solidFill>
                  <a:srgbClr val="ffffff">
                    <a:alpha val="90000"/>
                  </a:srgbClr>
                </a:solidFill>
                <a:latin typeface="Montserrat" pitchFamily="34" charset="0"/>
                <a:ea typeface="Montserrat" pitchFamily="34" charset="-122"/>
                <a:cs typeface="Montserrat" pitchFamily="34" charset="-120"/>
              </a:rPr>
              <a:t>Collaborate with healthcare providers, hospitals, and medical research institutions to gain access to real-world patient data for model validation.</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8167" y="2545813"/>
            <a:ext cx="2980580" cy="1209373"/>
          </a:xfrm>
          <a:prstGeom prst="rect">
            <a:avLst/>
          </a:prstGeom>
        </p:spPr>
      </p:pic>
      <p:sp>
        <p:nvSpPr>
          <p:cNvPr id="7" name="Object 6"/>
          <p:cNvSpPr/>
          <p:nvPr/>
        </p:nvSpPr>
        <p:spPr>
          <a:xfrm>
            <a:off x="3613834" y="2920329"/>
            <a:ext cx="2199725" cy="460657"/>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Data Collection and Curation</a:t>
            </a:r>
            <a:endParaRPr lang="en-US" dirty="0"/>
          </a:p>
        </p:txBody>
      </p:sp>
      <p:sp>
        <p:nvSpPr>
          <p:cNvPr id="8" name="Object 7"/>
          <p:cNvSpPr/>
          <p:nvPr/>
        </p:nvSpPr>
        <p:spPr>
          <a:xfrm>
            <a:off x="3523369" y="3884395"/>
            <a:ext cx="2513971" cy="1492869"/>
          </a:xfrm>
          <a:prstGeom prst="rect">
            <a:avLst/>
          </a:prstGeom>
          <a:noFill/>
        </p:spPr>
        <p:txBody>
          <a:bodyPr wrap="square" rtlCol="0" anchor="t" bIns="0" lIns="0" rIns="0" tIns="0"/>
          <a:lstStyle/>
          <a:p>
            <a:pPr algn="l">
              <a:lnSpc>
                <a:spcPts val="1680"/>
              </a:lnSpc>
              <a:buNone/>
            </a:pPr>
            <a:r>
              <a:rPr lang="en-US" sz="1200" dirty="0" smtClean="0">
                <a:solidFill>
                  <a:srgbClr val="ffffff">
                    <a:alpha val="90000"/>
                  </a:srgbClr>
                </a:solidFill>
                <a:latin typeface="Montserrat" pitchFamily="34" charset="0"/>
                <a:ea typeface="Montserrat" pitchFamily="34" charset="-122"/>
                <a:cs typeface="Montserrat" pitchFamily="34" charset="-120"/>
              </a:rPr>
              <a:t>Work with healthcare professionals to collect and curate a diverse patient dataset, ensuring it represents the target population and clinical scenarios.</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9727" y="2545813"/>
            <a:ext cx="2980580" cy="1209373"/>
          </a:xfrm>
          <a:prstGeom prst="rect">
            <a:avLst/>
          </a:prstGeom>
        </p:spPr>
      </p:pic>
      <p:sp>
        <p:nvSpPr>
          <p:cNvPr id="10" name="Object 9"/>
          <p:cNvSpPr/>
          <p:nvPr/>
        </p:nvSpPr>
        <p:spPr>
          <a:xfrm>
            <a:off x="6375393" y="3034601"/>
            <a:ext cx="2199725" cy="230328"/>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Model Evaluation</a:t>
            </a:r>
            <a:endParaRPr lang="en-US" dirty="0"/>
          </a:p>
        </p:txBody>
      </p:sp>
      <p:sp>
        <p:nvSpPr>
          <p:cNvPr id="11" name="Object 10"/>
          <p:cNvSpPr/>
          <p:nvPr/>
        </p:nvSpPr>
        <p:spPr>
          <a:xfrm>
            <a:off x="6284928" y="3884395"/>
            <a:ext cx="2513971" cy="1492869"/>
          </a:xfrm>
          <a:prstGeom prst="rect">
            <a:avLst/>
          </a:prstGeom>
          <a:noFill/>
        </p:spPr>
        <p:txBody>
          <a:bodyPr wrap="square" rtlCol="0" anchor="t" bIns="0" lIns="0" rIns="0" tIns="0"/>
          <a:lstStyle/>
          <a:p>
            <a:pPr algn="l">
              <a:lnSpc>
                <a:spcPts val="1680"/>
              </a:lnSpc>
              <a:buNone/>
            </a:pPr>
            <a:r>
              <a:rPr lang="en-US" sz="1200" dirty="0" smtClean="0">
                <a:solidFill>
                  <a:srgbClr val="ffffff">
                    <a:alpha val="90000"/>
                  </a:srgbClr>
                </a:solidFill>
                <a:latin typeface="Montserrat" pitchFamily="34" charset="0"/>
                <a:ea typeface="Montserrat" pitchFamily="34" charset="-122"/>
                <a:cs typeface="Montserrat" pitchFamily="34" charset="-120"/>
              </a:rPr>
              <a:t>Assess the model's performance on the real-world patient data, evaluating metrics such as accuracy, precision, recall, and F1-score to validate its clinical utility.</a:t>
            </a:r>
            <a:endParaRPr lang="en-US" dirty="0"/>
          </a:p>
        </p:txBody>
      </p:sp>
      <p:pic>
        <p:nvPicPr>
          <p:cNvPr id="12" name="Object 11"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287" y="2545813"/>
            <a:ext cx="2971057" cy="1209373"/>
          </a:xfrm>
          <a:prstGeom prst="rect">
            <a:avLst/>
          </a:prstGeom>
        </p:spPr>
      </p:pic>
      <p:sp>
        <p:nvSpPr>
          <p:cNvPr id="13" name="Object 12"/>
          <p:cNvSpPr/>
          <p:nvPr/>
        </p:nvSpPr>
        <p:spPr>
          <a:xfrm>
            <a:off x="9136953" y="2920329"/>
            <a:ext cx="2199725" cy="460657"/>
          </a:xfrm>
          <a:prstGeom prst="rect">
            <a:avLst/>
          </a:prstGeom>
          <a:noFill/>
        </p:spPr>
        <p:txBody>
          <a:bodyPr wrap="square" rtlCol="0" anchor="t" bIns="0" lIns="0" rIns="0" tIns="0"/>
          <a:lstStyle/>
          <a:p>
            <a:pPr algn="ctr">
              <a:lnSpc>
                <a:spcPts val="1814"/>
              </a:lnSpc>
              <a:buNone/>
            </a:pPr>
            <a:r>
              <a:rPr lang="en-US" sz="1440" dirty="0" smtClean="0">
                <a:solidFill>
                  <a:srgbClr val="ffffff"/>
                </a:solidFill>
                <a:latin typeface="Montserrat" pitchFamily="34" charset="0"/>
                <a:ea typeface="Montserrat" pitchFamily="34" charset="-122"/>
                <a:cs typeface="Montserrat" pitchFamily="34" charset="-120"/>
              </a:rPr>
              <a:t>Clinical Feedback and Iteration</a:t>
            </a:r>
            <a:endParaRPr lang="en-US" dirty="0"/>
          </a:p>
        </p:txBody>
      </p:sp>
      <p:sp>
        <p:nvSpPr>
          <p:cNvPr id="14" name="Object 13"/>
          <p:cNvSpPr/>
          <p:nvPr/>
        </p:nvSpPr>
        <p:spPr>
          <a:xfrm>
            <a:off x="9046488" y="3884395"/>
            <a:ext cx="2513971" cy="1279602"/>
          </a:xfrm>
          <a:prstGeom prst="rect">
            <a:avLst/>
          </a:prstGeom>
          <a:noFill/>
        </p:spPr>
        <p:txBody>
          <a:bodyPr wrap="square" rtlCol="0" anchor="t" bIns="0" lIns="0" rIns="0" tIns="0"/>
          <a:lstStyle/>
          <a:p>
            <a:pPr algn="l">
              <a:lnSpc>
                <a:spcPts val="1680"/>
              </a:lnSpc>
              <a:buNone/>
            </a:pPr>
            <a:r>
              <a:rPr lang="en-US" sz="1200" dirty="0" smtClean="0">
                <a:solidFill>
                  <a:srgbClr val="ffffff">
                    <a:alpha val="90000"/>
                  </a:srgbClr>
                </a:solidFill>
                <a:latin typeface="Montserrat" pitchFamily="34" charset="0"/>
                <a:ea typeface="Montserrat" pitchFamily="34" charset="-122"/>
                <a:cs typeface="Montserrat" pitchFamily="34" charset="-120"/>
              </a:rPr>
              <a:t>Engage with healthcare professionals to gather their feedback on the model's performance and incorporate their insights to refine and improve the model.</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Diabetes Probability using Machine Learning</dc:title>
  <dc:subject>Predicting Diabetes Probability using Machine Learning</dc:subject>
  <dc:creator>Zaineb Konialian</dc:creator>
  <cp:lastModifiedBy>Zaineb Konialian</cp:lastModifiedBy>
  <cp:revision>1</cp:revision>
  <dcterms:created xsi:type="dcterms:W3CDTF">2024-12-10T00:11:58.849Z</dcterms:created>
  <dcterms:modified xsi:type="dcterms:W3CDTF">2024-12-10T00:11:58.849Z</dcterms:modified>
</cp:coreProperties>
</file>